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2" r:id="rId3"/>
    <p:sldId id="257" r:id="rId4"/>
    <p:sldId id="279" r:id="rId5"/>
    <p:sldId id="280" r:id="rId6"/>
    <p:sldId id="294" r:id="rId7"/>
    <p:sldId id="293" r:id="rId8"/>
    <p:sldId id="283" r:id="rId9"/>
    <p:sldId id="288" r:id="rId10"/>
    <p:sldId id="289" r:id="rId11"/>
    <p:sldId id="284" r:id="rId12"/>
    <p:sldId id="285" r:id="rId13"/>
    <p:sldId id="286" r:id="rId14"/>
    <p:sldId id="292" r:id="rId15"/>
    <p:sldId id="290" r:id="rId16"/>
    <p:sldId id="291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583B7-A8D0-4280-846C-AA3D5BE1276E}" type="doc">
      <dgm:prSet loTypeId="urn:microsoft.com/office/officeart/2005/8/layout/cycle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9836B2-D9AF-4138-90EE-202ECDF4D0DB}">
      <dgm:prSet phldrT="[Text]"/>
      <dgm:spPr/>
      <dgm:t>
        <a:bodyPr/>
        <a:lstStyle/>
        <a:p>
          <a:r>
            <a:rPr lang="en-US" dirty="0" smtClean="0"/>
            <a:t>Facilities</a:t>
          </a:r>
          <a:endParaRPr lang="en-US" dirty="0"/>
        </a:p>
      </dgm:t>
    </dgm:pt>
    <dgm:pt modelId="{B85862C9-D3BC-47CA-80A3-2AC6981AD558}" type="parTrans" cxnId="{C4F7EDC7-9341-43F5-A166-9C44B53B1884}">
      <dgm:prSet/>
      <dgm:spPr/>
      <dgm:t>
        <a:bodyPr/>
        <a:lstStyle/>
        <a:p>
          <a:endParaRPr lang="en-US"/>
        </a:p>
      </dgm:t>
    </dgm:pt>
    <dgm:pt modelId="{AF2844DA-9D96-43F8-8E91-7A232D8B8228}" type="sibTrans" cxnId="{C4F7EDC7-9341-43F5-A166-9C44B53B1884}">
      <dgm:prSet/>
      <dgm:spPr/>
      <dgm:t>
        <a:bodyPr/>
        <a:lstStyle/>
        <a:p>
          <a:endParaRPr lang="en-US"/>
        </a:p>
      </dgm:t>
    </dgm:pt>
    <dgm:pt modelId="{24F4ECCC-73E8-4099-9523-ED52B3B7F4E5}">
      <dgm:prSet phldrT="[Text]"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0AA74FB0-538E-464E-9686-9B8E64D7C40B}" type="parTrans" cxnId="{565C0FAC-F4AD-4D5E-BE2E-7D8A2D731342}">
      <dgm:prSet/>
      <dgm:spPr/>
      <dgm:t>
        <a:bodyPr/>
        <a:lstStyle/>
        <a:p>
          <a:endParaRPr lang="en-US"/>
        </a:p>
      </dgm:t>
    </dgm:pt>
    <dgm:pt modelId="{EA187F18-9F07-494B-AECF-23D5AE60AC56}" type="sibTrans" cxnId="{565C0FAC-F4AD-4D5E-BE2E-7D8A2D731342}">
      <dgm:prSet/>
      <dgm:spPr/>
      <dgm:t>
        <a:bodyPr/>
        <a:lstStyle/>
        <a:p>
          <a:endParaRPr lang="en-US"/>
        </a:p>
      </dgm:t>
    </dgm:pt>
    <dgm:pt modelId="{7C4AC138-2C10-4591-96ED-DD535E6E5618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24B117B9-7D4C-47A4-92E4-A3A7DECE98AC}" type="parTrans" cxnId="{7DBF5741-3EFE-448A-83BD-B9277B22BBA6}">
      <dgm:prSet/>
      <dgm:spPr/>
      <dgm:t>
        <a:bodyPr/>
        <a:lstStyle/>
        <a:p>
          <a:endParaRPr lang="en-US"/>
        </a:p>
      </dgm:t>
    </dgm:pt>
    <dgm:pt modelId="{D24EDD74-B39A-4FCD-8AA6-1BDABA6A5650}" type="sibTrans" cxnId="{7DBF5741-3EFE-448A-83BD-B9277B22BBA6}">
      <dgm:prSet/>
      <dgm:spPr/>
      <dgm:t>
        <a:bodyPr/>
        <a:lstStyle/>
        <a:p>
          <a:endParaRPr lang="en-US"/>
        </a:p>
      </dgm:t>
    </dgm:pt>
    <dgm:pt modelId="{572D1C0A-1D29-415F-AC01-90AE8A89B622}">
      <dgm:prSet phldrT="[Text]"/>
      <dgm:spPr/>
      <dgm:t>
        <a:bodyPr/>
        <a:lstStyle/>
        <a:p>
          <a:r>
            <a:rPr lang="en-US" dirty="0" smtClean="0"/>
            <a:t>Costs</a:t>
          </a:r>
          <a:endParaRPr lang="en-US" dirty="0"/>
        </a:p>
      </dgm:t>
    </dgm:pt>
    <dgm:pt modelId="{59B5AE63-4EAF-4F79-8EB1-9916FDA06286}" type="parTrans" cxnId="{37B3EC5E-4EB1-4386-9B40-DE0E826E6DBB}">
      <dgm:prSet/>
      <dgm:spPr/>
      <dgm:t>
        <a:bodyPr/>
        <a:lstStyle/>
        <a:p>
          <a:endParaRPr lang="en-US"/>
        </a:p>
      </dgm:t>
    </dgm:pt>
    <dgm:pt modelId="{FEB2D8EC-5F6A-4A3A-AF61-2339FC71EBC0}" type="sibTrans" cxnId="{37B3EC5E-4EB1-4386-9B40-DE0E826E6DBB}">
      <dgm:prSet/>
      <dgm:spPr/>
      <dgm:t>
        <a:bodyPr/>
        <a:lstStyle/>
        <a:p>
          <a:endParaRPr lang="en-US"/>
        </a:p>
      </dgm:t>
    </dgm:pt>
    <dgm:pt modelId="{0F6A65DD-324D-4290-BD50-2897EEE4FBDA}">
      <dgm:prSet phldrT="[Text]"/>
      <dgm:spPr/>
      <dgm:t>
        <a:bodyPr/>
        <a:lstStyle/>
        <a:p>
          <a:r>
            <a:rPr lang="en-US" dirty="0" smtClean="0"/>
            <a:t>Other resources</a:t>
          </a:r>
          <a:endParaRPr lang="en-US" dirty="0"/>
        </a:p>
      </dgm:t>
    </dgm:pt>
    <dgm:pt modelId="{740380B7-CB2E-4B4D-9202-389915674861}" type="parTrans" cxnId="{1029DAA6-6266-469D-B0B0-732A8F79F77A}">
      <dgm:prSet/>
      <dgm:spPr/>
      <dgm:t>
        <a:bodyPr/>
        <a:lstStyle/>
        <a:p>
          <a:endParaRPr lang="en-US"/>
        </a:p>
      </dgm:t>
    </dgm:pt>
    <dgm:pt modelId="{3F5FA660-565C-41E6-B8FA-40F1DBA99F4B}" type="sibTrans" cxnId="{1029DAA6-6266-469D-B0B0-732A8F79F77A}">
      <dgm:prSet/>
      <dgm:spPr/>
      <dgm:t>
        <a:bodyPr/>
        <a:lstStyle/>
        <a:p>
          <a:endParaRPr lang="en-US"/>
        </a:p>
      </dgm:t>
    </dgm:pt>
    <dgm:pt modelId="{64F6277E-7C28-4E6F-A9EE-F1018324178E}" type="pres">
      <dgm:prSet presAssocID="{BF4583B7-A8D0-4280-846C-AA3D5BE1276E}" presName="cycle" presStyleCnt="0">
        <dgm:presLayoutVars>
          <dgm:dir/>
          <dgm:resizeHandles val="exact"/>
        </dgm:presLayoutVars>
      </dgm:prSet>
      <dgm:spPr/>
    </dgm:pt>
    <dgm:pt modelId="{2349E0D2-65A0-4FF4-B477-E7AA3DAB55F9}" type="pres">
      <dgm:prSet presAssocID="{939836B2-D9AF-4138-90EE-202ECDF4D0DB}" presName="node" presStyleLbl="node1" presStyleIdx="0" presStyleCnt="5">
        <dgm:presLayoutVars>
          <dgm:bulletEnabled val="1"/>
        </dgm:presLayoutVars>
      </dgm:prSet>
      <dgm:spPr/>
    </dgm:pt>
    <dgm:pt modelId="{9DBD527C-4AD7-45EB-9152-93A8C310625D}" type="pres">
      <dgm:prSet presAssocID="{939836B2-D9AF-4138-90EE-202ECDF4D0DB}" presName="spNode" presStyleCnt="0"/>
      <dgm:spPr/>
    </dgm:pt>
    <dgm:pt modelId="{B1D85B9E-3169-4D74-AAA3-C57478088385}" type="pres">
      <dgm:prSet presAssocID="{AF2844DA-9D96-43F8-8E91-7A232D8B8228}" presName="sibTrans" presStyleLbl="sibTrans1D1" presStyleIdx="0" presStyleCnt="5"/>
      <dgm:spPr/>
    </dgm:pt>
    <dgm:pt modelId="{43A7F855-F1F1-4A0A-B9E3-0F81E4583FD0}" type="pres">
      <dgm:prSet presAssocID="{24F4ECCC-73E8-4099-9523-ED52B3B7F4E5}" presName="node" presStyleLbl="node1" presStyleIdx="1" presStyleCnt="5">
        <dgm:presLayoutVars>
          <dgm:bulletEnabled val="1"/>
        </dgm:presLayoutVars>
      </dgm:prSet>
      <dgm:spPr/>
    </dgm:pt>
    <dgm:pt modelId="{9828D3F6-42FA-466E-BC68-ABD21BEE5D62}" type="pres">
      <dgm:prSet presAssocID="{24F4ECCC-73E8-4099-9523-ED52B3B7F4E5}" presName="spNode" presStyleCnt="0"/>
      <dgm:spPr/>
    </dgm:pt>
    <dgm:pt modelId="{AD94335E-700F-4AA1-87F1-15C57ABD1C9E}" type="pres">
      <dgm:prSet presAssocID="{EA187F18-9F07-494B-AECF-23D5AE60AC56}" presName="sibTrans" presStyleLbl="sibTrans1D1" presStyleIdx="1" presStyleCnt="5"/>
      <dgm:spPr/>
    </dgm:pt>
    <dgm:pt modelId="{14593A31-19A5-4D2E-B7EE-82314326ED90}" type="pres">
      <dgm:prSet presAssocID="{7C4AC138-2C10-4591-96ED-DD535E6E56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45FE6-70C6-4CEF-8891-1E7131C78491}" type="pres">
      <dgm:prSet presAssocID="{7C4AC138-2C10-4591-96ED-DD535E6E5618}" presName="spNode" presStyleCnt="0"/>
      <dgm:spPr/>
    </dgm:pt>
    <dgm:pt modelId="{A376D3C2-E925-4B25-9202-5BD0642C4D96}" type="pres">
      <dgm:prSet presAssocID="{D24EDD74-B39A-4FCD-8AA6-1BDABA6A5650}" presName="sibTrans" presStyleLbl="sibTrans1D1" presStyleIdx="2" presStyleCnt="5"/>
      <dgm:spPr/>
    </dgm:pt>
    <dgm:pt modelId="{F860FBBF-DC34-4F6C-8790-FEC98FCBF1CF}" type="pres">
      <dgm:prSet presAssocID="{572D1C0A-1D29-415F-AC01-90AE8A89B622}" presName="node" presStyleLbl="node1" presStyleIdx="3" presStyleCnt="5">
        <dgm:presLayoutVars>
          <dgm:bulletEnabled val="1"/>
        </dgm:presLayoutVars>
      </dgm:prSet>
      <dgm:spPr/>
    </dgm:pt>
    <dgm:pt modelId="{0C030B94-5262-432F-81C4-6F53A7080FEB}" type="pres">
      <dgm:prSet presAssocID="{572D1C0A-1D29-415F-AC01-90AE8A89B622}" presName="spNode" presStyleCnt="0"/>
      <dgm:spPr/>
    </dgm:pt>
    <dgm:pt modelId="{621DE85C-6A15-4095-9C26-2059A17432AB}" type="pres">
      <dgm:prSet presAssocID="{FEB2D8EC-5F6A-4A3A-AF61-2339FC71EBC0}" presName="sibTrans" presStyleLbl="sibTrans1D1" presStyleIdx="3" presStyleCnt="5"/>
      <dgm:spPr/>
    </dgm:pt>
    <dgm:pt modelId="{02FB17F2-1317-4606-9E6D-7174F4B94F43}" type="pres">
      <dgm:prSet presAssocID="{0F6A65DD-324D-4290-BD50-2897EEE4FBDA}" presName="node" presStyleLbl="node1" presStyleIdx="4" presStyleCnt="5">
        <dgm:presLayoutVars>
          <dgm:bulletEnabled val="1"/>
        </dgm:presLayoutVars>
      </dgm:prSet>
      <dgm:spPr/>
    </dgm:pt>
    <dgm:pt modelId="{C79E26D0-7F34-4AB3-BEC0-8E2BFFC560DF}" type="pres">
      <dgm:prSet presAssocID="{0F6A65DD-324D-4290-BD50-2897EEE4FBDA}" presName="spNode" presStyleCnt="0"/>
      <dgm:spPr/>
    </dgm:pt>
    <dgm:pt modelId="{B2003529-FA6A-4907-B262-7EF2EE913D30}" type="pres">
      <dgm:prSet presAssocID="{3F5FA660-565C-41E6-B8FA-40F1DBA99F4B}" presName="sibTrans" presStyleLbl="sibTrans1D1" presStyleIdx="4" presStyleCnt="5"/>
      <dgm:spPr/>
    </dgm:pt>
  </dgm:ptLst>
  <dgm:cxnLst>
    <dgm:cxn modelId="{B3BA92C0-82AA-4970-B1EC-5F8DFFF8C7C8}" type="presOf" srcId="{0F6A65DD-324D-4290-BD50-2897EEE4FBDA}" destId="{02FB17F2-1317-4606-9E6D-7174F4B94F43}" srcOrd="0" destOrd="0" presId="urn:microsoft.com/office/officeart/2005/8/layout/cycle6"/>
    <dgm:cxn modelId="{7DBF5741-3EFE-448A-83BD-B9277B22BBA6}" srcId="{BF4583B7-A8D0-4280-846C-AA3D5BE1276E}" destId="{7C4AC138-2C10-4591-96ED-DD535E6E5618}" srcOrd="2" destOrd="0" parTransId="{24B117B9-7D4C-47A4-92E4-A3A7DECE98AC}" sibTransId="{D24EDD74-B39A-4FCD-8AA6-1BDABA6A5650}"/>
    <dgm:cxn modelId="{894C86D7-7BFC-4E27-90CA-D2EBFAA1C471}" type="presOf" srcId="{572D1C0A-1D29-415F-AC01-90AE8A89B622}" destId="{F860FBBF-DC34-4F6C-8790-FEC98FCBF1CF}" srcOrd="0" destOrd="0" presId="urn:microsoft.com/office/officeart/2005/8/layout/cycle6"/>
    <dgm:cxn modelId="{C4F7EDC7-9341-43F5-A166-9C44B53B1884}" srcId="{BF4583B7-A8D0-4280-846C-AA3D5BE1276E}" destId="{939836B2-D9AF-4138-90EE-202ECDF4D0DB}" srcOrd="0" destOrd="0" parTransId="{B85862C9-D3BC-47CA-80A3-2AC6981AD558}" sibTransId="{AF2844DA-9D96-43F8-8E91-7A232D8B8228}"/>
    <dgm:cxn modelId="{191155BE-EA22-47FA-A73F-FAE621879C2C}" type="presOf" srcId="{24F4ECCC-73E8-4099-9523-ED52B3B7F4E5}" destId="{43A7F855-F1F1-4A0A-B9E3-0F81E4583FD0}" srcOrd="0" destOrd="0" presId="urn:microsoft.com/office/officeart/2005/8/layout/cycle6"/>
    <dgm:cxn modelId="{FFA226F8-61AB-43BA-BD9F-40B5EADE4B89}" type="presOf" srcId="{3F5FA660-565C-41E6-B8FA-40F1DBA99F4B}" destId="{B2003529-FA6A-4907-B262-7EF2EE913D30}" srcOrd="0" destOrd="0" presId="urn:microsoft.com/office/officeart/2005/8/layout/cycle6"/>
    <dgm:cxn modelId="{565C0FAC-F4AD-4D5E-BE2E-7D8A2D731342}" srcId="{BF4583B7-A8D0-4280-846C-AA3D5BE1276E}" destId="{24F4ECCC-73E8-4099-9523-ED52B3B7F4E5}" srcOrd="1" destOrd="0" parTransId="{0AA74FB0-538E-464E-9686-9B8E64D7C40B}" sibTransId="{EA187F18-9F07-494B-AECF-23D5AE60AC56}"/>
    <dgm:cxn modelId="{D4D34ABA-A169-4A50-A9FB-474B3725E9E6}" type="presOf" srcId="{7C4AC138-2C10-4591-96ED-DD535E6E5618}" destId="{14593A31-19A5-4D2E-B7EE-82314326ED90}" srcOrd="0" destOrd="0" presId="urn:microsoft.com/office/officeart/2005/8/layout/cycle6"/>
    <dgm:cxn modelId="{E94E7E1F-B6BE-47DA-836C-EC9922F05C0D}" type="presOf" srcId="{D24EDD74-B39A-4FCD-8AA6-1BDABA6A5650}" destId="{A376D3C2-E925-4B25-9202-5BD0642C4D96}" srcOrd="0" destOrd="0" presId="urn:microsoft.com/office/officeart/2005/8/layout/cycle6"/>
    <dgm:cxn modelId="{1029DAA6-6266-469D-B0B0-732A8F79F77A}" srcId="{BF4583B7-A8D0-4280-846C-AA3D5BE1276E}" destId="{0F6A65DD-324D-4290-BD50-2897EEE4FBDA}" srcOrd="4" destOrd="0" parTransId="{740380B7-CB2E-4B4D-9202-389915674861}" sibTransId="{3F5FA660-565C-41E6-B8FA-40F1DBA99F4B}"/>
    <dgm:cxn modelId="{4AA8BC91-FEB6-4E68-90CB-5E4EB1FFFE29}" type="presOf" srcId="{BF4583B7-A8D0-4280-846C-AA3D5BE1276E}" destId="{64F6277E-7C28-4E6F-A9EE-F1018324178E}" srcOrd="0" destOrd="0" presId="urn:microsoft.com/office/officeart/2005/8/layout/cycle6"/>
    <dgm:cxn modelId="{9C2DEA81-AC66-4191-82AC-A09AF279AEC8}" type="presOf" srcId="{AF2844DA-9D96-43F8-8E91-7A232D8B8228}" destId="{B1D85B9E-3169-4D74-AAA3-C57478088385}" srcOrd="0" destOrd="0" presId="urn:microsoft.com/office/officeart/2005/8/layout/cycle6"/>
    <dgm:cxn modelId="{37B3EC5E-4EB1-4386-9B40-DE0E826E6DBB}" srcId="{BF4583B7-A8D0-4280-846C-AA3D5BE1276E}" destId="{572D1C0A-1D29-415F-AC01-90AE8A89B622}" srcOrd="3" destOrd="0" parTransId="{59B5AE63-4EAF-4F79-8EB1-9916FDA06286}" sibTransId="{FEB2D8EC-5F6A-4A3A-AF61-2339FC71EBC0}"/>
    <dgm:cxn modelId="{1246B045-0D8E-456E-A260-19705B515593}" type="presOf" srcId="{EA187F18-9F07-494B-AECF-23D5AE60AC56}" destId="{AD94335E-700F-4AA1-87F1-15C57ABD1C9E}" srcOrd="0" destOrd="0" presId="urn:microsoft.com/office/officeart/2005/8/layout/cycle6"/>
    <dgm:cxn modelId="{ECB8C186-287E-4A7C-B463-04407DC133D3}" type="presOf" srcId="{939836B2-D9AF-4138-90EE-202ECDF4D0DB}" destId="{2349E0D2-65A0-4FF4-B477-E7AA3DAB55F9}" srcOrd="0" destOrd="0" presId="urn:microsoft.com/office/officeart/2005/8/layout/cycle6"/>
    <dgm:cxn modelId="{15D6F3D5-87C8-4CC4-BD63-62290EA2780E}" type="presOf" srcId="{FEB2D8EC-5F6A-4A3A-AF61-2339FC71EBC0}" destId="{621DE85C-6A15-4095-9C26-2059A17432AB}" srcOrd="0" destOrd="0" presId="urn:microsoft.com/office/officeart/2005/8/layout/cycle6"/>
    <dgm:cxn modelId="{F0B6D876-E953-4A24-A378-E1C7454F619C}" type="presParOf" srcId="{64F6277E-7C28-4E6F-A9EE-F1018324178E}" destId="{2349E0D2-65A0-4FF4-B477-E7AA3DAB55F9}" srcOrd="0" destOrd="0" presId="urn:microsoft.com/office/officeart/2005/8/layout/cycle6"/>
    <dgm:cxn modelId="{90AF3890-AEC7-46AE-82A0-1A71735F686D}" type="presParOf" srcId="{64F6277E-7C28-4E6F-A9EE-F1018324178E}" destId="{9DBD527C-4AD7-45EB-9152-93A8C310625D}" srcOrd="1" destOrd="0" presId="urn:microsoft.com/office/officeart/2005/8/layout/cycle6"/>
    <dgm:cxn modelId="{6FD0D003-7DE8-492D-B898-B1BA251908C8}" type="presParOf" srcId="{64F6277E-7C28-4E6F-A9EE-F1018324178E}" destId="{B1D85B9E-3169-4D74-AAA3-C57478088385}" srcOrd="2" destOrd="0" presId="urn:microsoft.com/office/officeart/2005/8/layout/cycle6"/>
    <dgm:cxn modelId="{3941CE8E-0DD2-4783-A8DC-E2ABB375EF9F}" type="presParOf" srcId="{64F6277E-7C28-4E6F-A9EE-F1018324178E}" destId="{43A7F855-F1F1-4A0A-B9E3-0F81E4583FD0}" srcOrd="3" destOrd="0" presId="urn:microsoft.com/office/officeart/2005/8/layout/cycle6"/>
    <dgm:cxn modelId="{65F77EF0-771E-44F8-872B-AFB9AE9CC4B1}" type="presParOf" srcId="{64F6277E-7C28-4E6F-A9EE-F1018324178E}" destId="{9828D3F6-42FA-466E-BC68-ABD21BEE5D62}" srcOrd="4" destOrd="0" presId="urn:microsoft.com/office/officeart/2005/8/layout/cycle6"/>
    <dgm:cxn modelId="{73614F77-A124-43F9-83EE-EBFCADD1AFFC}" type="presParOf" srcId="{64F6277E-7C28-4E6F-A9EE-F1018324178E}" destId="{AD94335E-700F-4AA1-87F1-15C57ABD1C9E}" srcOrd="5" destOrd="0" presId="urn:microsoft.com/office/officeart/2005/8/layout/cycle6"/>
    <dgm:cxn modelId="{619A5759-FFDE-4945-B0DB-57168DDBA4E9}" type="presParOf" srcId="{64F6277E-7C28-4E6F-A9EE-F1018324178E}" destId="{14593A31-19A5-4D2E-B7EE-82314326ED90}" srcOrd="6" destOrd="0" presId="urn:microsoft.com/office/officeart/2005/8/layout/cycle6"/>
    <dgm:cxn modelId="{8A91AE4E-2BB2-4A46-932F-2E9F1CB2A6BF}" type="presParOf" srcId="{64F6277E-7C28-4E6F-A9EE-F1018324178E}" destId="{95C45FE6-70C6-4CEF-8891-1E7131C78491}" srcOrd="7" destOrd="0" presId="urn:microsoft.com/office/officeart/2005/8/layout/cycle6"/>
    <dgm:cxn modelId="{F259BFA9-7547-4DB6-99AB-8AF8A3AA0760}" type="presParOf" srcId="{64F6277E-7C28-4E6F-A9EE-F1018324178E}" destId="{A376D3C2-E925-4B25-9202-5BD0642C4D96}" srcOrd="8" destOrd="0" presId="urn:microsoft.com/office/officeart/2005/8/layout/cycle6"/>
    <dgm:cxn modelId="{55FF2E87-EA2C-45DE-80D4-3FDF14709FEB}" type="presParOf" srcId="{64F6277E-7C28-4E6F-A9EE-F1018324178E}" destId="{F860FBBF-DC34-4F6C-8790-FEC98FCBF1CF}" srcOrd="9" destOrd="0" presId="urn:microsoft.com/office/officeart/2005/8/layout/cycle6"/>
    <dgm:cxn modelId="{C74D8939-CCAF-4E05-8FFE-C0E8B745B9BF}" type="presParOf" srcId="{64F6277E-7C28-4E6F-A9EE-F1018324178E}" destId="{0C030B94-5262-432F-81C4-6F53A7080FEB}" srcOrd="10" destOrd="0" presId="urn:microsoft.com/office/officeart/2005/8/layout/cycle6"/>
    <dgm:cxn modelId="{C04CAFB4-0699-46A1-861C-96FC136F18DE}" type="presParOf" srcId="{64F6277E-7C28-4E6F-A9EE-F1018324178E}" destId="{621DE85C-6A15-4095-9C26-2059A17432AB}" srcOrd="11" destOrd="0" presId="urn:microsoft.com/office/officeart/2005/8/layout/cycle6"/>
    <dgm:cxn modelId="{E1397633-81B2-4887-BE8A-5BDE80AC0507}" type="presParOf" srcId="{64F6277E-7C28-4E6F-A9EE-F1018324178E}" destId="{02FB17F2-1317-4606-9E6D-7174F4B94F43}" srcOrd="12" destOrd="0" presId="urn:microsoft.com/office/officeart/2005/8/layout/cycle6"/>
    <dgm:cxn modelId="{28812C95-04D1-456F-99EE-46D109BF1216}" type="presParOf" srcId="{64F6277E-7C28-4E6F-A9EE-F1018324178E}" destId="{C79E26D0-7F34-4AB3-BEC0-8E2BFFC560DF}" srcOrd="13" destOrd="0" presId="urn:microsoft.com/office/officeart/2005/8/layout/cycle6"/>
    <dgm:cxn modelId="{DA8F7B96-2388-45F2-BD36-09C6B004FB8E}" type="presParOf" srcId="{64F6277E-7C28-4E6F-A9EE-F1018324178E}" destId="{B2003529-FA6A-4907-B262-7EF2EE913D3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9E0D2-65A0-4FF4-B477-E7AA3DAB55F9}">
      <dsp:nvSpPr>
        <dsp:cNvPr id="0" name=""/>
        <dsp:cNvSpPr/>
      </dsp:nvSpPr>
      <dsp:spPr>
        <a:xfrm>
          <a:off x="3691532" y="919"/>
          <a:ext cx="1367234" cy="8887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Facilities</a:t>
          </a:r>
          <a:endParaRPr lang="en-US" sz="2000" kern="1200" dirty="0"/>
        </a:p>
      </dsp:txBody>
      <dsp:txXfrm>
        <a:off x="3734915" y="44302"/>
        <a:ext cx="1280468" cy="801936"/>
      </dsp:txXfrm>
    </dsp:sp>
    <dsp:sp modelId="{B1D85B9E-3169-4D74-AAA3-C57478088385}">
      <dsp:nvSpPr>
        <dsp:cNvPr id="0" name=""/>
        <dsp:cNvSpPr/>
      </dsp:nvSpPr>
      <dsp:spPr>
        <a:xfrm>
          <a:off x="2597479" y="445270"/>
          <a:ext cx="3555341" cy="3555341"/>
        </a:xfrm>
        <a:custGeom>
          <a:avLst/>
          <a:gdLst/>
          <a:ahLst/>
          <a:cxnLst/>
          <a:rect l="0" t="0" r="0" b="0"/>
          <a:pathLst>
            <a:path>
              <a:moveTo>
                <a:pt x="2470706" y="140657"/>
              </a:moveTo>
              <a:arcTo wR="1777670" hR="1777670" stAng="17576734" swAng="196439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7F855-F1F1-4A0A-B9E3-0F81E4583FD0}">
      <dsp:nvSpPr>
        <dsp:cNvPr id="0" name=""/>
        <dsp:cNvSpPr/>
      </dsp:nvSpPr>
      <dsp:spPr>
        <a:xfrm>
          <a:off x="5382197" y="1229259"/>
          <a:ext cx="1367234" cy="888702"/>
        </a:xfrm>
        <a:prstGeom prst="roundRect">
          <a:avLst/>
        </a:prstGeom>
        <a:gradFill rotWithShape="0">
          <a:gsLst>
            <a:gs pos="0">
              <a:schemeClr val="accent4">
                <a:hueOff val="-3616714"/>
                <a:satOff val="5800"/>
                <a:lumOff val="-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616714"/>
                <a:satOff val="5800"/>
                <a:lumOff val="-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616714"/>
                <a:satOff val="5800"/>
                <a:lumOff val="-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Scheduling</a:t>
          </a:r>
          <a:endParaRPr lang="en-US" sz="2000" kern="1200" dirty="0"/>
        </a:p>
      </dsp:txBody>
      <dsp:txXfrm>
        <a:off x="5425580" y="1272642"/>
        <a:ext cx="1280468" cy="801936"/>
      </dsp:txXfrm>
    </dsp:sp>
    <dsp:sp modelId="{AD94335E-700F-4AA1-87F1-15C57ABD1C9E}">
      <dsp:nvSpPr>
        <dsp:cNvPr id="0" name=""/>
        <dsp:cNvSpPr/>
      </dsp:nvSpPr>
      <dsp:spPr>
        <a:xfrm>
          <a:off x="2597479" y="445270"/>
          <a:ext cx="3555341" cy="3555341"/>
        </a:xfrm>
        <a:custGeom>
          <a:avLst/>
          <a:gdLst/>
          <a:ahLst/>
          <a:cxnLst/>
          <a:rect l="0" t="0" r="0" b="0"/>
          <a:pathLst>
            <a:path>
              <a:moveTo>
                <a:pt x="3552874" y="1684065"/>
              </a:moveTo>
              <a:arcTo wR="1777670" hR="1777670" stAng="21418898" swAng="2198498"/>
            </a:path>
          </a:pathLst>
        </a:custGeom>
        <a:noFill/>
        <a:ln w="6350" cap="flat" cmpd="sng" algn="ctr">
          <a:solidFill>
            <a:schemeClr val="accent4">
              <a:hueOff val="-3616714"/>
              <a:satOff val="5800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93A31-19A5-4D2E-B7EE-82314326ED90}">
      <dsp:nvSpPr>
        <dsp:cNvPr id="0" name=""/>
        <dsp:cNvSpPr/>
      </dsp:nvSpPr>
      <dsp:spPr>
        <a:xfrm>
          <a:off x="4736421" y="3216756"/>
          <a:ext cx="1367234" cy="888702"/>
        </a:xfrm>
        <a:prstGeom prst="roundRect">
          <a:avLst/>
        </a:prstGeom>
        <a:gradFill rotWithShape="0">
          <a:gsLst>
            <a:gs pos="0">
              <a:schemeClr val="accent4">
                <a:hueOff val="-7233427"/>
                <a:satOff val="11601"/>
                <a:lumOff val="-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233427"/>
                <a:satOff val="11601"/>
                <a:lumOff val="-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233427"/>
                <a:satOff val="11601"/>
                <a:lumOff val="-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Equipment</a:t>
          </a:r>
          <a:endParaRPr lang="en-US" sz="2000" kern="1200" dirty="0"/>
        </a:p>
      </dsp:txBody>
      <dsp:txXfrm>
        <a:off x="4779804" y="3260139"/>
        <a:ext cx="1280468" cy="801936"/>
      </dsp:txXfrm>
    </dsp:sp>
    <dsp:sp modelId="{A376D3C2-E925-4B25-9202-5BD0642C4D96}">
      <dsp:nvSpPr>
        <dsp:cNvPr id="0" name=""/>
        <dsp:cNvSpPr/>
      </dsp:nvSpPr>
      <dsp:spPr>
        <a:xfrm>
          <a:off x="2597479" y="445270"/>
          <a:ext cx="3555341" cy="3555341"/>
        </a:xfrm>
        <a:custGeom>
          <a:avLst/>
          <a:gdLst/>
          <a:ahLst/>
          <a:cxnLst/>
          <a:rect l="0" t="0" r="0" b="0"/>
          <a:pathLst>
            <a:path>
              <a:moveTo>
                <a:pt x="2131864" y="3519697"/>
              </a:moveTo>
              <a:arcTo wR="1777670" hR="1777670" stAng="4710428" swAng="1379144"/>
            </a:path>
          </a:pathLst>
        </a:custGeom>
        <a:noFill/>
        <a:ln w="6350" cap="flat" cmpd="sng" algn="ctr">
          <a:solidFill>
            <a:schemeClr val="accent4">
              <a:hueOff val="-7233427"/>
              <a:satOff val="11601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0FBBF-DC34-4F6C-8790-FEC98FCBF1CF}">
      <dsp:nvSpPr>
        <dsp:cNvPr id="0" name=""/>
        <dsp:cNvSpPr/>
      </dsp:nvSpPr>
      <dsp:spPr>
        <a:xfrm>
          <a:off x="2646644" y="3216756"/>
          <a:ext cx="1367234" cy="888702"/>
        </a:xfrm>
        <a:prstGeom prst="roundRect">
          <a:avLst/>
        </a:prstGeom>
        <a:gradFill rotWithShape="0">
          <a:gsLst>
            <a:gs pos="0">
              <a:schemeClr val="accent4">
                <a:hueOff val="-10850141"/>
                <a:satOff val="17401"/>
                <a:lumOff val="-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0850141"/>
                <a:satOff val="17401"/>
                <a:lumOff val="-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0850141"/>
                <a:satOff val="17401"/>
                <a:lumOff val="-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Costs</a:t>
          </a:r>
          <a:endParaRPr lang="en-US" sz="2000" kern="1200" dirty="0"/>
        </a:p>
      </dsp:txBody>
      <dsp:txXfrm>
        <a:off x="2690027" y="3260139"/>
        <a:ext cx="1280468" cy="801936"/>
      </dsp:txXfrm>
    </dsp:sp>
    <dsp:sp modelId="{621DE85C-6A15-4095-9C26-2059A17432AB}">
      <dsp:nvSpPr>
        <dsp:cNvPr id="0" name=""/>
        <dsp:cNvSpPr/>
      </dsp:nvSpPr>
      <dsp:spPr>
        <a:xfrm>
          <a:off x="2597479" y="445270"/>
          <a:ext cx="3555341" cy="3555341"/>
        </a:xfrm>
        <a:custGeom>
          <a:avLst/>
          <a:gdLst/>
          <a:ahLst/>
          <a:cxnLst/>
          <a:rect l="0" t="0" r="0" b="0"/>
          <a:pathLst>
            <a:path>
              <a:moveTo>
                <a:pt x="297410" y="2762019"/>
              </a:moveTo>
              <a:arcTo wR="1777670" hR="1777670" stAng="8782604" swAng="2198498"/>
            </a:path>
          </a:pathLst>
        </a:custGeom>
        <a:noFill/>
        <a:ln w="6350" cap="flat" cmpd="sng" algn="ctr">
          <a:solidFill>
            <a:schemeClr val="accent4">
              <a:hueOff val="-10850141"/>
              <a:satOff val="17401"/>
              <a:lumOff val="-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17F2-1317-4606-9E6D-7174F4B94F43}">
      <dsp:nvSpPr>
        <dsp:cNvPr id="0" name=""/>
        <dsp:cNvSpPr/>
      </dsp:nvSpPr>
      <dsp:spPr>
        <a:xfrm>
          <a:off x="2000867" y="1229259"/>
          <a:ext cx="1367234" cy="888702"/>
        </a:xfrm>
        <a:prstGeom prst="roundRect">
          <a:avLst/>
        </a:prstGeom>
        <a:gradFill rotWithShape="0">
          <a:gsLst>
            <a:gs pos="0">
              <a:schemeClr val="accent4">
                <a:hueOff val="-14466855"/>
                <a:satOff val="23201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4466855"/>
                <a:satOff val="23201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4466855"/>
                <a:satOff val="23201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 resources</a:t>
          </a:r>
          <a:endParaRPr lang="en-US" sz="2000" kern="1200" dirty="0"/>
        </a:p>
      </dsp:txBody>
      <dsp:txXfrm>
        <a:off x="2044250" y="1272642"/>
        <a:ext cx="1280468" cy="801936"/>
      </dsp:txXfrm>
    </dsp:sp>
    <dsp:sp modelId="{B2003529-FA6A-4907-B262-7EF2EE913D30}">
      <dsp:nvSpPr>
        <dsp:cNvPr id="0" name=""/>
        <dsp:cNvSpPr/>
      </dsp:nvSpPr>
      <dsp:spPr>
        <a:xfrm>
          <a:off x="2597479" y="445270"/>
          <a:ext cx="3555341" cy="3555341"/>
        </a:xfrm>
        <a:custGeom>
          <a:avLst/>
          <a:gdLst/>
          <a:ahLst/>
          <a:cxnLst/>
          <a:rect l="0" t="0" r="0" b="0"/>
          <a:pathLst>
            <a:path>
              <a:moveTo>
                <a:pt x="309394" y="775534"/>
              </a:moveTo>
              <a:arcTo wR="1777670" hR="1777670" stAng="12858872" swAng="1964394"/>
            </a:path>
          </a:pathLst>
        </a:custGeom>
        <a:noFill/>
        <a:ln w="6350" cap="flat" cmpd="sng" algn="ctr">
          <a:solidFill>
            <a:schemeClr val="accent4">
              <a:hueOff val="-14466855"/>
              <a:satOff val="23201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Youth Leadership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Sports and fitness for the community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023360" cy="4745736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/>
          <a:srcRect t="32" b="3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11"/>
          </p:nvPr>
        </p:nvPicPr>
        <p:blipFill>
          <a:blip r:embed="rId4"/>
          <a:srcRect l="18208" r="182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– the big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sessions of about 1 hour each</a:t>
            </a:r>
          </a:p>
          <a:p>
            <a:pPr lvl="1"/>
            <a:r>
              <a:rPr lang="en-US" sz="2400" dirty="0" smtClean="0"/>
              <a:t>About 50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graders in each session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28321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5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worked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Students (high school </a:t>
            </a:r>
            <a:r>
              <a:rPr lang="en-US" i="1" dirty="0" smtClean="0"/>
              <a:t>and </a:t>
            </a:r>
            <a:r>
              <a:rPr lang="en-US" dirty="0" smtClean="0"/>
              <a:t> elementary) had FUN!</a:t>
            </a:r>
          </a:p>
          <a:p>
            <a:r>
              <a:rPr lang="en-US" dirty="0" smtClean="0"/>
              <a:t>Leadership skills developed and practiced with an authentic audience</a:t>
            </a:r>
          </a:p>
          <a:p>
            <a:r>
              <a:rPr lang="en-US" dirty="0" smtClean="0"/>
              <a:t>Physical fitness awareness built</a:t>
            </a:r>
          </a:p>
          <a:p>
            <a:r>
              <a:rPr lang="en-US" dirty="0" smtClean="0"/>
              <a:t>Relationship with elementary school established</a:t>
            </a:r>
          </a:p>
          <a:p>
            <a:r>
              <a:rPr lang="en-US" dirty="0" smtClean="0"/>
              <a:t>Teachers learning to be “hands off” during the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we would change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aggressive in securing community partners to host event (so less down time)</a:t>
            </a:r>
          </a:p>
          <a:p>
            <a:r>
              <a:rPr lang="en-US" dirty="0" smtClean="0"/>
              <a:t>Community member (maybe a parent) helping to secure a site</a:t>
            </a:r>
          </a:p>
          <a:p>
            <a:r>
              <a:rPr lang="en-US" dirty="0" smtClean="0"/>
              <a:t>Determine ways to motivate the “fringe” students to be more involved</a:t>
            </a:r>
          </a:p>
          <a:p>
            <a:pPr lvl="1"/>
            <a:r>
              <a:rPr lang="en-US" dirty="0" smtClean="0"/>
              <a:t>Change roles next time</a:t>
            </a:r>
          </a:p>
          <a:p>
            <a:r>
              <a:rPr lang="en-US" dirty="0" smtClean="0"/>
              <a:t>Elementary students complete reflection/survey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4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 “club” to continue game activities on a regular basis</a:t>
            </a:r>
          </a:p>
          <a:p>
            <a:r>
              <a:rPr lang="en-US" sz="2800" dirty="0" smtClean="0"/>
              <a:t>Expand to other schools</a:t>
            </a:r>
          </a:p>
          <a:p>
            <a:r>
              <a:rPr lang="en-US" sz="2800" dirty="0" smtClean="0"/>
              <a:t>Summer Park &amp; Rec internships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123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734300" y="190500"/>
            <a:ext cx="3924300" cy="2870200"/>
          </a:xfrm>
          <a:prstGeom prst="wedgeRoundRectCallout">
            <a:avLst>
              <a:gd name="adj1" fmla="val -42839"/>
              <a:gd name="adj2" fmla="val 6736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most beneficial part of the A-Games was knowing that the A-Games were put together completely by my class. We planned everything and got things organized on our own. The A-Games was our project and I am very proud of that.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79400" y="190500"/>
            <a:ext cx="2832100" cy="2768600"/>
          </a:xfrm>
          <a:prstGeom prst="wedgeRoundRectCallout">
            <a:avLst>
              <a:gd name="adj1" fmla="val 81644"/>
              <a:gd name="adj2" fmla="val 6928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 far as planning events, I learned just how difficult it can be to work with several groups of people with conflicting ideas.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65100" y="3797300"/>
            <a:ext cx="4368800" cy="2806700"/>
          </a:xfrm>
          <a:prstGeom prst="wedgeRoundRectCallout">
            <a:avLst>
              <a:gd name="adj1" fmla="val 65138"/>
              <a:gd name="adj2" fmla="val -3298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most beneficial part of this experience was seeing the kids </a:t>
            </a:r>
            <a:r>
              <a:rPr lang="en-US" dirty="0" smtClean="0"/>
              <a:t>play. Many </a:t>
            </a:r>
            <a:r>
              <a:rPr lang="en-US" dirty="0"/>
              <a:t>kids </a:t>
            </a:r>
            <a:r>
              <a:rPr lang="en-US" dirty="0" smtClean="0"/>
              <a:t>in America </a:t>
            </a:r>
            <a:r>
              <a:rPr lang="en-US" dirty="0"/>
              <a:t>are obese because of fast foods and unhealthy habits. Having the opportunity to </a:t>
            </a:r>
            <a:r>
              <a:rPr lang="en-US" dirty="0" smtClean="0"/>
              <a:t>actually </a:t>
            </a:r>
            <a:r>
              <a:rPr lang="en-US" dirty="0"/>
              <a:t>go to a elementary school and exercise with the kids was the most beneficial </a:t>
            </a:r>
            <a:r>
              <a:rPr lang="en-US" dirty="0" smtClean="0"/>
              <a:t>part</a:t>
            </a:r>
            <a:r>
              <a:rPr lang="en-US" dirty="0"/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280400" y="3594100"/>
            <a:ext cx="2832100" cy="2768600"/>
          </a:xfrm>
          <a:prstGeom prst="wedgeRoundRectCallout">
            <a:avLst>
              <a:gd name="adj1" fmla="val -69925"/>
              <a:gd name="adj2" fmla="val -2796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learned that being a leader is not about telling people what to do and bossing people around it’s about helping people out, and teaching them.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644900" y="190500"/>
            <a:ext cx="3898900" cy="2654300"/>
          </a:xfrm>
          <a:prstGeom prst="wedgeRoundRectCallout">
            <a:avLst>
              <a:gd name="adj1" fmla="val 22810"/>
              <a:gd name="adj2" fmla="val 6909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this experience from working with elementary school students I learned that we </a:t>
            </a:r>
            <a:r>
              <a:rPr lang="en-US" dirty="0" smtClean="0"/>
              <a:t>are the </a:t>
            </a:r>
            <a:r>
              <a:rPr lang="en-US" dirty="0"/>
              <a:t>motivators for our next generation. If we don’t motivate children to be active then who will? </a:t>
            </a:r>
            <a:r>
              <a:rPr lang="en-US" dirty="0" smtClean="0"/>
              <a:t>Motivation </a:t>
            </a:r>
            <a:r>
              <a:rPr lang="en-US" dirty="0"/>
              <a:t>is the key to </a:t>
            </a:r>
            <a:r>
              <a:rPr lang="en-US" dirty="0" smtClean="0"/>
              <a:t>success!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45676" y="3932535"/>
            <a:ext cx="33642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Student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Reflections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84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095500"/>
            <a:ext cx="58928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279399"/>
            <a:ext cx="5842001" cy="4381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053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03200"/>
            <a:ext cx="3848100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3314700"/>
            <a:ext cx="439420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799" y="203200"/>
            <a:ext cx="3848100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100" y="3314700"/>
            <a:ext cx="439420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805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09" y="334977"/>
            <a:ext cx="3545091" cy="6091223"/>
          </a:xfrm>
        </p:spPr>
      </p:pic>
    </p:spTree>
    <p:extLst>
      <p:ext uri="{BB962C8B-B14F-4D97-AF65-F5344CB8AC3E}">
        <p14:creationId xmlns:p14="http://schemas.microsoft.com/office/powerpoint/2010/main" val="69585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Introductions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smtClean="0"/>
              <a:t>Leading2Play</a:t>
            </a:r>
            <a:endParaRPr lang="en-US" sz="28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Implementation with Pinole Valley High School’s Health Academy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Looking back and looking forward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Q &amp; 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4821" y="3479800"/>
            <a:ext cx="1388084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By the end of this session, you should be able to…</a:t>
            </a:r>
          </a:p>
          <a:p>
            <a:pPr lvl="1"/>
            <a:r>
              <a:rPr lang="en-US" sz="2400" dirty="0" smtClean="0"/>
              <a:t> Plan how to involve your students in health leadership </a:t>
            </a:r>
          </a:p>
          <a:p>
            <a:pPr marL="36576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experiences</a:t>
            </a:r>
          </a:p>
          <a:p>
            <a:pPr lvl="1"/>
            <a:r>
              <a:rPr lang="en-US" sz="2400" dirty="0" smtClean="0"/>
              <a:t>Implement an alternative for mainstream sports culture</a:t>
            </a:r>
          </a:p>
          <a:p>
            <a:pPr lvl="1"/>
            <a:r>
              <a:rPr lang="en-US" sz="2400" dirty="0" smtClean="0"/>
              <a:t>Learn how partnerships in the community </a:t>
            </a:r>
            <a:r>
              <a:rPr lang="en-US" sz="2400" i="1" dirty="0" smtClean="0"/>
              <a:t>can</a:t>
            </a:r>
            <a:r>
              <a:rPr lang="en-US" sz="2400" dirty="0" smtClean="0"/>
              <a:t> work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46" y="1981200"/>
            <a:ext cx="30528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6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2968752" cy="685800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O’shea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2968752" cy="3690257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PLTW Principles of Biomedical Science</a:t>
            </a:r>
          </a:p>
          <a:p>
            <a:pPr lvl="1"/>
            <a:r>
              <a:rPr lang="en-US" dirty="0" smtClean="0"/>
              <a:t>Kinesiology: Applied Anatomy &amp; Physiology</a:t>
            </a:r>
          </a:p>
          <a:p>
            <a:pPr lvl="1"/>
            <a:r>
              <a:rPr lang="en-US" dirty="0" smtClean="0"/>
              <a:t>Sports Medicine</a:t>
            </a:r>
          </a:p>
          <a:p>
            <a:r>
              <a:rPr lang="en-US" dirty="0" smtClean="0"/>
              <a:t>Certified Athletic Trainer</a:t>
            </a:r>
          </a:p>
          <a:p>
            <a:r>
              <a:rPr lang="en-US" dirty="0" smtClean="0"/>
              <a:t>Coach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84700" y="1733162"/>
            <a:ext cx="2908300" cy="685800"/>
          </a:xfrm>
        </p:spPr>
        <p:txBody>
          <a:bodyPr/>
          <a:lstStyle/>
          <a:p>
            <a:r>
              <a:rPr lang="en-US" dirty="0" smtClean="0"/>
              <a:t>Tiffany </a:t>
            </a:r>
            <a:r>
              <a:rPr lang="en-US" dirty="0" err="1" smtClean="0"/>
              <a:t>holliday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84700" y="2481943"/>
            <a:ext cx="2908300" cy="3690257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English, 10-12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Health Academy Lead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1900" y="2016899"/>
            <a:ext cx="31750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dirty="0" smtClean="0">
                <a:latin typeface="+mj-lt"/>
              </a:rPr>
              <a:t>GEORGE SELLECK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7300" y="2507862"/>
            <a:ext cx="2946400" cy="39703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Stanford BA/1956, MA/1957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USC Ph.D. Psychology 1972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Author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Founder of non-profits dedicated to improving sports experiences for youth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Pac-12 &amp; Stanford Basketball Hall of Fame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96462"/>
            <a:ext cx="2311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6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9924" y="630534"/>
            <a:ext cx="97331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Today’s generation of kids is the first in our history that is </a:t>
            </a:r>
            <a:r>
              <a:rPr lang="en-US" sz="54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NOT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projected to live longer than their parents.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4046854"/>
            <a:ext cx="1706562" cy="30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Leading2play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only organization in the country that puts kids in charge of designing and implementing fun and engaging sports and fitness activities open to all their peers regardless of ability.</a:t>
            </a:r>
          </a:p>
          <a:p>
            <a:r>
              <a:rPr lang="en-US" sz="2800" dirty="0" smtClean="0"/>
              <a:t>This leads to:</a:t>
            </a:r>
          </a:p>
          <a:p>
            <a:pPr lvl="1"/>
            <a:r>
              <a:rPr lang="en-US" sz="2400" dirty="0" smtClean="0"/>
              <a:t>An antidote to the 75% of kids who drop out of youth sports every year</a:t>
            </a:r>
          </a:p>
          <a:p>
            <a:pPr lvl="1"/>
            <a:r>
              <a:rPr lang="en-US" sz="2400" dirty="0" smtClean="0"/>
              <a:t>An opportunity for schools whose physical education budget has been slashed</a:t>
            </a:r>
          </a:p>
          <a:p>
            <a:pPr lvl="1"/>
            <a:r>
              <a:rPr lang="en-US" sz="2400" dirty="0" smtClean="0"/>
              <a:t>A way to combat childhood obesity by making fitness fun and habit forming</a:t>
            </a:r>
          </a:p>
          <a:p>
            <a:pPr lvl="1"/>
            <a:r>
              <a:rPr lang="en-US" sz="2400" dirty="0" smtClean="0"/>
              <a:t>A chance for kids to learn leadership and organizational skills that will benefit them in school, work, and life!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16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– weekly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Student buy-in</a:t>
            </a:r>
          </a:p>
          <a:p>
            <a:r>
              <a:rPr lang="en-US" sz="2800" dirty="0" smtClean="0"/>
              <a:t>Weekly lessons and activities on Fridays</a:t>
            </a:r>
          </a:p>
          <a:p>
            <a:r>
              <a:rPr lang="en-US" sz="2800" dirty="0" smtClean="0"/>
              <a:t>Students self-selected teams</a:t>
            </a:r>
          </a:p>
          <a:p>
            <a:r>
              <a:rPr lang="en-US" sz="2800" dirty="0" smtClean="0"/>
              <a:t>Each team planned 3 activities, then selected one to implement </a:t>
            </a:r>
          </a:p>
          <a:p>
            <a:pPr lvl="1"/>
            <a:r>
              <a:rPr lang="en-US" sz="2400" dirty="0" smtClean="0"/>
              <a:t>Full team consensus</a:t>
            </a:r>
          </a:p>
          <a:p>
            <a:pPr lvl="1"/>
            <a:r>
              <a:rPr lang="en-US" sz="2400" dirty="0" smtClean="0"/>
              <a:t>No repeats of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9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Step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957830"/>
              </p:ext>
            </p:extLst>
          </p:nvPr>
        </p:nvGraphicFramePr>
        <p:xfrm>
          <a:off x="1828800" y="2019300"/>
          <a:ext cx="87503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8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– weekly lessons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Promoting the activities</a:t>
            </a:r>
          </a:p>
          <a:p>
            <a:pPr lvl="1"/>
            <a:r>
              <a:rPr lang="en-US" sz="2400" dirty="0" smtClean="0"/>
              <a:t>Contacting neighborhood elementary schools</a:t>
            </a:r>
          </a:p>
          <a:p>
            <a:r>
              <a:rPr lang="en-US" sz="2800" dirty="0" smtClean="0"/>
              <a:t>Business letter writing</a:t>
            </a:r>
          </a:p>
          <a:p>
            <a:pPr lvl="1"/>
            <a:r>
              <a:rPr lang="en-US" sz="2400" dirty="0" smtClean="0"/>
              <a:t>Audience and purpose (tie to Common Core)</a:t>
            </a:r>
          </a:p>
          <a:p>
            <a:r>
              <a:rPr lang="en-US" sz="2800" dirty="0" smtClean="0"/>
              <a:t>Face-to-face with principal</a:t>
            </a:r>
          </a:p>
          <a:p>
            <a:r>
              <a:rPr lang="en-US" sz="2800" dirty="0" smtClean="0"/>
              <a:t>Final planning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04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0</TotalTime>
  <Words>646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Health Fitness 16x9</vt:lpstr>
      <vt:lpstr>Youth Leadership Games</vt:lpstr>
      <vt:lpstr>Agenda</vt:lpstr>
      <vt:lpstr>Outcomes</vt:lpstr>
      <vt:lpstr>Introductions</vt:lpstr>
      <vt:lpstr>PowerPoint Presentation</vt:lpstr>
      <vt:lpstr>Leading2play</vt:lpstr>
      <vt:lpstr>Implementation – weekly lessons</vt:lpstr>
      <vt:lpstr>Implementation - Step 3</vt:lpstr>
      <vt:lpstr>Implementation – weekly lessons cont’d</vt:lpstr>
      <vt:lpstr>Implementation – the big event</vt:lpstr>
      <vt:lpstr>Looking back</vt:lpstr>
      <vt:lpstr>Looking forward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2014-03-01T22:07:49Z</dcterms:created>
  <dcterms:modified xsi:type="dcterms:W3CDTF">2014-03-04T00:43:04Z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